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57" r:id="rId4"/>
    <p:sldId id="258" r:id="rId5"/>
    <p:sldId id="261" r:id="rId6"/>
    <p:sldId id="262" r:id="rId7"/>
    <p:sldId id="260" r:id="rId8"/>
    <p:sldId id="263" r:id="rId9"/>
    <p:sldId id="264" r:id="rId10"/>
    <p:sldId id="265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15C27C-7F32-E70A-FF4F-F980F71F3B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959535-4A0D-804B-9A50-1BDD18CBB7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9/18/2022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308368-B010-08B7-56F2-F09527B6A3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0C3B1E-B038-42C1-25EB-367A11CB11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56FF9C2-BC86-4BB0-8C1A-4E3CDBBA71B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20805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9/18/2022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9E8A1300-E882-4E3D-AAED-F30DD32D4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5148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3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1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4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2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2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9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5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2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2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1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1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AC7BB-E9FE-4CFD-8FD5-29DCC2C55A45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352D5-D070-4DD1-8795-316FE9ED0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87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B04A-FA52-1FD9-74E6-76953DCD9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586633"/>
            <a:ext cx="7772400" cy="923330"/>
          </a:xfrm>
        </p:spPr>
        <p:txBody>
          <a:bodyPr>
            <a:spAutoFit/>
          </a:bodyPr>
          <a:lstStyle/>
          <a:p>
            <a:r>
              <a:rPr lang="en-US" sz="6000" b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 Root of Bitterness</a:t>
            </a:r>
            <a:r>
              <a:rPr lang="en-US" sz="4400" b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66CAF-3474-13B8-E952-0DE1F7238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590931"/>
          </a:xfrm>
        </p:spPr>
        <p:txBody>
          <a:bodyPr>
            <a:spAutoFit/>
          </a:bodyPr>
          <a:lstStyle/>
          <a:p>
            <a:r>
              <a:rPr lang="en-US" sz="3600" b="0" u="none" strike="noStrike" baseline="0" dirty="0"/>
              <a:t>Hebrews 12:12-17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11297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1D44D-9ABD-FCD0-64E3-9B36A0800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2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5A756-188C-8517-9F44-F6A462305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92" y="1690689"/>
            <a:ext cx="8715375" cy="3835922"/>
          </a:xfr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Honestly evaluate the situation. (cf. Naomi, Ruth 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bitterness is caused by a person, work hard to forgive him. cf. John 8:7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Read the Bible regularly.</a:t>
            </a:r>
            <a:br>
              <a:rPr lang="en-US" dirty="0"/>
            </a:br>
            <a:r>
              <a:rPr lang="en-US" dirty="0"/>
              <a:t>Matthew 11:28, </a:t>
            </a:r>
            <a:r>
              <a:rPr lang="en-US" i="1" dirty="0"/>
              <a:t>“learn of me …”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Bitterness is a poison that can prove fatal!</a:t>
            </a:r>
          </a:p>
        </p:txBody>
      </p:sp>
    </p:spTree>
    <p:extLst>
      <p:ext uri="{BB962C8B-B14F-4D97-AF65-F5344CB8AC3E}">
        <p14:creationId xmlns:p14="http://schemas.microsoft.com/office/powerpoint/2010/main" val="329690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25661-AFFF-C64A-C6F1-CC1CE0C0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2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A Root of Bitterness: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E56C9-4A9D-79D5-B4AD-04B271CE9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58656"/>
          </a:xfrm>
        </p:spPr>
        <p:txBody>
          <a:bodyPr>
            <a:spAutoFit/>
          </a:bodyPr>
          <a:lstStyle/>
          <a:p>
            <a:r>
              <a:rPr lang="en-US" dirty="0"/>
              <a:t>Definition: “A ‘root of bitterness’ in Heb 12:15 means a wicked person whose life and behavior is now offensive to God and obnoxious to men cf. </a:t>
            </a:r>
            <a:r>
              <a:rPr lang="en-US" dirty="0" err="1"/>
              <a:t>Deut</a:t>
            </a:r>
            <a:r>
              <a:rPr lang="en-US" dirty="0"/>
              <a:t> 29:17; 32:32; Rev 8:11. Bitterness in the sense of bitter </a:t>
            </a:r>
            <a:r>
              <a:rPr lang="en-US" u="sng" dirty="0"/>
              <a:t>anger</a:t>
            </a:r>
            <a:r>
              <a:rPr lang="en-US" dirty="0"/>
              <a:t> Eph 4:31; Sept.: </a:t>
            </a:r>
            <a:r>
              <a:rPr lang="en-US" dirty="0" err="1"/>
              <a:t>Jer</a:t>
            </a:r>
            <a:r>
              <a:rPr lang="en-US" dirty="0"/>
              <a:t> 15:17; of bitter and reproachful </a:t>
            </a:r>
            <a:r>
              <a:rPr lang="en-US" u="sng" dirty="0"/>
              <a:t>language</a:t>
            </a:r>
            <a:r>
              <a:rPr lang="en-US" dirty="0"/>
              <a:t> Rom 3:14, quoted from Ps 10:7, bitterness of </a:t>
            </a:r>
            <a:r>
              <a:rPr lang="en-US" u="sng" dirty="0"/>
              <a:t>speech</a:t>
            </a:r>
            <a:r>
              <a:rPr lang="en-US" dirty="0"/>
              <a:t>; see Sept.: Job 7:11.” (</a:t>
            </a:r>
            <a:r>
              <a:rPr lang="en-US" sz="2200" dirty="0"/>
              <a:t>from The Complete Word Study Dictionary: New Testament © 1992 by AMG International, Inc. Revised Edition, 1993)</a:t>
            </a:r>
          </a:p>
          <a:p>
            <a:r>
              <a:rPr lang="en-US" dirty="0"/>
              <a:t>“bitter hatred, Ephesians 4:31; of speech, Romans 3:14 after Psalms 9:28</a:t>
            </a:r>
            <a:r>
              <a:rPr lang="en-US" sz="3200" dirty="0"/>
              <a:t>.” </a:t>
            </a:r>
            <a:r>
              <a:rPr lang="en-US" sz="2200" dirty="0"/>
              <a:t>(from Thayer’s Greek Lexicon)</a:t>
            </a:r>
          </a:p>
        </p:txBody>
      </p:sp>
    </p:spTree>
    <p:extLst>
      <p:ext uri="{BB962C8B-B14F-4D97-AF65-F5344CB8AC3E}">
        <p14:creationId xmlns:p14="http://schemas.microsoft.com/office/powerpoint/2010/main" val="6728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797C-3CF6-CC54-FA8D-5584A4923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2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Examples Of Bitterness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549D9-BA3B-D357-8DF6-176FD93D2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76364"/>
          </a:xfrm>
        </p:spPr>
        <p:txBody>
          <a:bodyPr>
            <a:spAutoFit/>
          </a:bodyPr>
          <a:lstStyle/>
          <a:p>
            <a:r>
              <a:rPr lang="en-US" dirty="0"/>
              <a:t>Cain. Genesis 4; Jude 10-11</a:t>
            </a:r>
          </a:p>
          <a:p>
            <a:r>
              <a:rPr lang="en-US" dirty="0"/>
              <a:t>Esau. Hebrews 12:17; Genesis 25:33ff</a:t>
            </a:r>
          </a:p>
          <a:p>
            <a:r>
              <a:rPr lang="en-US" dirty="0"/>
              <a:t>Naomi. Ruth 1:13, 20-21; 4:15</a:t>
            </a:r>
          </a:p>
          <a:p>
            <a:r>
              <a:rPr lang="en-US" dirty="0"/>
              <a:t>Naaman. 2 Kings 5:10-12</a:t>
            </a:r>
          </a:p>
          <a:p>
            <a:r>
              <a:rPr lang="en-US" dirty="0"/>
              <a:t>Possible for husbands. Colossians 3:19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 bitterness must be put away. Ephesians 4:31-32</a:t>
            </a:r>
          </a:p>
        </p:txBody>
      </p:sp>
    </p:spTree>
    <p:extLst>
      <p:ext uri="{BB962C8B-B14F-4D97-AF65-F5344CB8AC3E}">
        <p14:creationId xmlns:p14="http://schemas.microsoft.com/office/powerpoint/2010/main" val="332984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3D5F4-1858-EF23-08FE-F8BFDCEB0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2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/>
              <a:t>Causes Of Bitterness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96266-F991-0B90-9803-5D0FBB941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54005"/>
          </a:xfrm>
        </p:spPr>
        <p:txBody>
          <a:bodyPr>
            <a:spAutoFit/>
          </a:bodyPr>
          <a:lstStyle/>
          <a:p>
            <a:r>
              <a:rPr lang="en-US" sz="3200" dirty="0"/>
              <a:t>A feeling of entitlement produces bitterness. James 3:14-16</a:t>
            </a:r>
          </a:p>
          <a:p>
            <a:pPr lvl="1"/>
            <a:r>
              <a:rPr lang="en-US" sz="2800" dirty="0"/>
              <a:t>Example of Esau. Genesis 25; cf. 27:41</a:t>
            </a:r>
          </a:p>
          <a:p>
            <a:r>
              <a:rPr lang="en-US" sz="3200" dirty="0"/>
              <a:t>Suffer loss or have been wronged by another.</a:t>
            </a:r>
          </a:p>
          <a:p>
            <a:pPr lvl="1"/>
            <a:r>
              <a:rPr lang="en-US" sz="2800" dirty="0"/>
              <a:t>Real or imagined. cf. Naomi. Ruth 1:13, 20-21</a:t>
            </a:r>
          </a:p>
        </p:txBody>
      </p:sp>
    </p:spTree>
    <p:extLst>
      <p:ext uri="{BB962C8B-B14F-4D97-AF65-F5344CB8AC3E}">
        <p14:creationId xmlns:p14="http://schemas.microsoft.com/office/powerpoint/2010/main" val="173546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6840"/>
            <a:ext cx="8229600" cy="4909036"/>
          </a:xfrm>
        </p:spPr>
        <p:txBody>
          <a:bodyPr>
            <a:spAutoFit/>
          </a:bodyPr>
          <a:lstStyle/>
          <a:p>
            <a:r>
              <a:rPr lang="en-US" sz="3200" u="sng" dirty="0"/>
              <a:t>Reasons not to go to Moab</a:t>
            </a:r>
            <a:r>
              <a:rPr lang="en-US" sz="3200" dirty="0"/>
              <a:t>.</a:t>
            </a:r>
          </a:p>
          <a:p>
            <a:pPr lvl="1"/>
            <a:r>
              <a:rPr lang="en-US" sz="3200" dirty="0"/>
              <a:t>Incestuous origin between Lot and his daughter. Genesis 19:30-38</a:t>
            </a:r>
          </a:p>
          <a:p>
            <a:pPr lvl="1"/>
            <a:r>
              <a:rPr lang="en-US" sz="3200" dirty="0"/>
              <a:t>King of Moab hired Balaam to curse Israel.</a:t>
            </a:r>
            <a:br>
              <a:rPr lang="en-US" sz="3200" dirty="0"/>
            </a:br>
            <a:r>
              <a:rPr lang="en-US" sz="3200" dirty="0"/>
              <a:t>Numbers 22-24</a:t>
            </a:r>
          </a:p>
          <a:p>
            <a:pPr lvl="1"/>
            <a:r>
              <a:rPr lang="en-US" sz="3200" dirty="0"/>
              <a:t>Recent oppression by Eglon, king of Moab.</a:t>
            </a:r>
            <a:br>
              <a:rPr lang="en-US" sz="3200" dirty="0"/>
            </a:br>
            <a:r>
              <a:rPr lang="en-US" sz="3200" dirty="0"/>
              <a:t>Judges 3:15-30 – Killed by Ehud</a:t>
            </a:r>
          </a:p>
          <a:p>
            <a:pPr lvl="1"/>
            <a:r>
              <a:rPr lang="en-US" sz="3200" dirty="0"/>
              <a:t>Moabite culture and god, Chemosh.</a:t>
            </a:r>
            <a:br>
              <a:rPr lang="en-US" sz="3200" dirty="0"/>
            </a:br>
            <a:r>
              <a:rPr lang="en-US" sz="3200" dirty="0"/>
              <a:t>cf. 2 Kings 3:27</a:t>
            </a:r>
          </a:p>
          <a:p>
            <a:r>
              <a:rPr lang="en-US" sz="3200" u="sng" dirty="0"/>
              <a:t>Yet, there was rain in Moab</a:t>
            </a:r>
            <a:r>
              <a:rPr lang="en-US" sz="3200" dirty="0"/>
              <a:t>. cf. 1:1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509" y="457200"/>
            <a:ext cx="85132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Elimelech Takes His Family To Moab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6840"/>
            <a:ext cx="8229600" cy="4529958"/>
          </a:xfrm>
        </p:spPr>
        <p:txBody>
          <a:bodyPr>
            <a:spAutoFit/>
          </a:bodyPr>
          <a:lstStyle/>
          <a:p>
            <a:r>
              <a:rPr lang="en-US" sz="3600" u="sng" dirty="0"/>
              <a:t>Why was there famine/drought in Israel</a:t>
            </a:r>
            <a:r>
              <a:rPr lang="en-US" sz="3600" dirty="0"/>
              <a:t>?</a:t>
            </a:r>
          </a:p>
          <a:p>
            <a:pPr lvl="1"/>
            <a:r>
              <a:rPr lang="en-US" sz="3600" dirty="0"/>
              <a:t> Leviticus 26:3-8</a:t>
            </a:r>
          </a:p>
          <a:p>
            <a:pPr lvl="1"/>
            <a:r>
              <a:rPr lang="en-US" sz="3600" dirty="0"/>
              <a:t> Leviticus 26:14-16</a:t>
            </a:r>
          </a:p>
          <a:p>
            <a:pPr lvl="1"/>
            <a:r>
              <a:rPr lang="en-US" sz="3600" dirty="0"/>
              <a:t> Deuteronomy 11:13-17</a:t>
            </a:r>
          </a:p>
          <a:p>
            <a:pPr lvl="1"/>
            <a:r>
              <a:rPr lang="en-US" sz="3600" dirty="0"/>
              <a:t> Deuteronomy 28:4-5</a:t>
            </a:r>
          </a:p>
          <a:p>
            <a:pPr lvl="1"/>
            <a:r>
              <a:rPr lang="en-US" sz="3600" dirty="0"/>
              <a:t> Deuteronomy 28:12</a:t>
            </a:r>
          </a:p>
          <a:p>
            <a:pPr lvl="1"/>
            <a:r>
              <a:rPr lang="en-US" sz="3600" dirty="0"/>
              <a:t> Deuteronomy 28:17-18</a:t>
            </a:r>
          </a:p>
          <a:p>
            <a:pPr lvl="1"/>
            <a:r>
              <a:rPr lang="en-US" sz="3600" dirty="0"/>
              <a:t> Deuteronomy 28:24-26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7F9DFB-015B-1923-008F-40601AB985F7}"/>
              </a:ext>
            </a:extLst>
          </p:cNvPr>
          <p:cNvSpPr txBox="1"/>
          <p:nvPr/>
        </p:nvSpPr>
        <p:spPr>
          <a:xfrm>
            <a:off x="320509" y="457200"/>
            <a:ext cx="85132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Elimelech Takes His Family To Moab</a:t>
            </a:r>
          </a:p>
        </p:txBody>
      </p:sp>
    </p:spTree>
    <p:extLst>
      <p:ext uri="{BB962C8B-B14F-4D97-AF65-F5344CB8AC3E}">
        <p14:creationId xmlns:p14="http://schemas.microsoft.com/office/powerpoint/2010/main" val="421044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E6D51-2A80-84EC-1E2A-AF22438F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24667"/>
            <a:ext cx="8315325" cy="701731"/>
          </a:xfrm>
        </p:spPr>
        <p:txBody>
          <a:bodyPr>
            <a:spAutoFit/>
          </a:bodyPr>
          <a:lstStyle/>
          <a:p>
            <a:r>
              <a:rPr lang="en-US" b="1" dirty="0"/>
              <a:t>How Do We Overcome Bitterness?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A72F0-A6D3-BD03-78F9-6FF7D71D6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825625"/>
            <a:ext cx="8648699" cy="420935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600" b="0" u="none" strike="noStrike" baseline="0" dirty="0"/>
              <a:t>Hebrews 12:14-15,</a:t>
            </a:r>
          </a:p>
          <a:p>
            <a:pPr marL="0" indent="0">
              <a:buNone/>
            </a:pPr>
            <a:r>
              <a:rPr lang="en-US" sz="3600" b="0" i="1" u="none" strike="noStrike" baseline="0" dirty="0"/>
              <a:t>“Follow after peace with all men, and the sanctification without which no man shall see the Lord: looking carefully lest (there be) any man that falleth short of the grace of God; lest any root of bitterness springing up trouble (you), and thereby the many be defiled”</a:t>
            </a:r>
            <a:endParaRPr lang="en-US" sz="36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142295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E6D51-2A80-84EC-1E2A-AF22438F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24670"/>
            <a:ext cx="8315325" cy="701731"/>
          </a:xfrm>
        </p:spPr>
        <p:txBody>
          <a:bodyPr>
            <a:spAutoFit/>
          </a:bodyPr>
          <a:lstStyle/>
          <a:p>
            <a:r>
              <a:rPr lang="en-US" b="1" dirty="0"/>
              <a:t>How Do We Overcome Bitterness?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A72F0-A6D3-BD03-78F9-6FF7D71D6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1466853"/>
            <a:ext cx="8880049" cy="5078313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u="none" strike="noStrike" baseline="0" dirty="0"/>
              <a:t>Hebrews 12:14-15: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Be a peacemaker, not a grudge-holder.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Pursue holiness; sanctification of heart and life.</a:t>
            </a:r>
            <a:br>
              <a:rPr lang="en-US" sz="2700" dirty="0"/>
            </a:br>
            <a:r>
              <a:rPr lang="en-US" sz="2700" dirty="0"/>
              <a:t>1 Corinthians 1:30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Do not give an opportunity to the devil, but sanctify the Lord God in your heart. Ephesians 4:27; 1 Peter 3:15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Look carefully at yourself. 2 Corinthians 13:5; </a:t>
            </a:r>
            <a:br>
              <a:rPr lang="en-US" sz="2700" dirty="0"/>
            </a:br>
            <a:r>
              <a:rPr lang="en-US" sz="2700" dirty="0"/>
              <a:t>cf. Romans 5:1-2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Judgment is personal. 2 Corinthians 5:10; Romans 14:12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Right standard. John 12:48; 2 Corinthians 10:12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Thorough. cf. Psalms 139:23-24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700" dirty="0"/>
              <a:t>Continuous. 1 Corinthians 9:27; Revelation 2:10</a:t>
            </a:r>
          </a:p>
        </p:txBody>
      </p:sp>
    </p:spTree>
    <p:extLst>
      <p:ext uri="{BB962C8B-B14F-4D97-AF65-F5344CB8AC3E}">
        <p14:creationId xmlns:p14="http://schemas.microsoft.com/office/powerpoint/2010/main" val="358525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A72F0-A6D3-BD03-78F9-6FF7D71D6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202" y="1466850"/>
            <a:ext cx="8415338" cy="3710759"/>
          </a:xfrm>
        </p:spPr>
        <p:txBody>
          <a:bodyPr>
            <a:spAutoFit/>
          </a:bodyPr>
          <a:lstStyle/>
          <a:p>
            <a:r>
              <a:rPr lang="en-US" dirty="0"/>
              <a:t>DO NOT LET BITTERNESS TAKE ROOT!</a:t>
            </a:r>
          </a:p>
          <a:p>
            <a:pPr lvl="1"/>
            <a:r>
              <a:rPr lang="en-US" dirty="0"/>
              <a:t> </a:t>
            </a:r>
            <a:r>
              <a:rPr lang="en-US" sz="3200" dirty="0"/>
              <a:t>Bitterness is a choice; a sinful way of viewing and treating God and others. (Example: </a:t>
            </a:r>
            <a:r>
              <a:rPr lang="en-US" sz="3200" i="1" dirty="0"/>
              <a:t>“Husbands, love your wives and do not be bitter toward them”</a:t>
            </a:r>
            <a:r>
              <a:rPr lang="en-US" sz="3200" dirty="0"/>
              <a:t> Colossians 3:19.)</a:t>
            </a:r>
          </a:p>
          <a:p>
            <a:pPr lvl="1"/>
            <a:r>
              <a:rPr lang="en-US" sz="3200" dirty="0"/>
              <a:t>Bitterness is contagious!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“… lest any root of bitterness springing up trouble (you), and thereby the many be defiled”</a:t>
            </a: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Hebrews 12:15</a:t>
            </a:r>
            <a:endParaRPr lang="en-US" sz="32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6059BF-755C-11F0-70E1-7830705C8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24670"/>
            <a:ext cx="8315325" cy="701731"/>
          </a:xfrm>
        </p:spPr>
        <p:txBody>
          <a:bodyPr>
            <a:spAutoFit/>
          </a:bodyPr>
          <a:lstStyle/>
          <a:p>
            <a:r>
              <a:rPr lang="en-US" b="1" dirty="0"/>
              <a:t>How Do We Overcome Bitterness? </a:t>
            </a:r>
          </a:p>
        </p:txBody>
      </p:sp>
    </p:spTree>
    <p:extLst>
      <p:ext uri="{BB962C8B-B14F-4D97-AF65-F5344CB8AC3E}">
        <p14:creationId xmlns:p14="http://schemas.microsoft.com/office/powerpoint/2010/main" val="9701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630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A Root of Bitterness </vt:lpstr>
      <vt:lpstr>A Root of Bitterness:</vt:lpstr>
      <vt:lpstr>Examples Of Bitterness</vt:lpstr>
      <vt:lpstr>Causes Of Bitterness</vt:lpstr>
      <vt:lpstr>PowerPoint Presentation</vt:lpstr>
      <vt:lpstr>PowerPoint Presentation</vt:lpstr>
      <vt:lpstr>How Do We Overcome Bitterness? </vt:lpstr>
      <vt:lpstr>How Do We Overcome Bitterness? </vt:lpstr>
      <vt:lpstr>How Do We Overcome Bitterness? </vt:lpstr>
      <vt:lpstr>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Root Of Bitterness</dc:title>
  <dc:creator>Micky Galloway</dc:creator>
  <cp:lastModifiedBy>Richard Lidh</cp:lastModifiedBy>
  <cp:revision>12</cp:revision>
  <cp:lastPrinted>2022-09-18T01:16:04Z</cp:lastPrinted>
  <dcterms:created xsi:type="dcterms:W3CDTF">2022-09-17T23:32:59Z</dcterms:created>
  <dcterms:modified xsi:type="dcterms:W3CDTF">2022-09-18T01:16:24Z</dcterms:modified>
</cp:coreProperties>
</file>